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9" r:id="rId11"/>
    <p:sldId id="410" r:id="rId12"/>
    <p:sldId id="408" r:id="rId13"/>
    <p:sldId id="411" r:id="rId14"/>
    <p:sldId id="412" r:id="rId15"/>
    <p:sldId id="413" r:id="rId16"/>
    <p:sldId id="414" r:id="rId17"/>
    <p:sldId id="415" r:id="rId18"/>
    <p:sldId id="416" r:id="rId19"/>
    <p:sldId id="418" r:id="rId20"/>
    <p:sldId id="419" r:id="rId21"/>
    <p:sldId id="420" r:id="rId22"/>
    <p:sldId id="425" r:id="rId23"/>
    <p:sldId id="426" r:id="rId24"/>
    <p:sldId id="427" r:id="rId25"/>
    <p:sldId id="421" r:id="rId26"/>
    <p:sldId id="423" r:id="rId27"/>
    <p:sldId id="42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04" d="100"/>
          <a:sy n="104" d="100"/>
        </p:scale>
        <p:origin x="-570" y="-90"/>
      </p:cViewPr>
      <p:guideLst>
        <p:guide orient="horz" pos="2160"/>
        <p:guide pos="2880"/>
        <p:guide pos="1872"/>
        <p:guide pos="1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onghamscouts.org.uk/content/view/52/38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z-ullMO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hyperlink" Target="http://www.engadget.com/2011/07/09/curtis-boirums-robotic-car-makes-omnidirectional-dreams-come-t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we developed two motion models for a differential </a:t>
            </a:r>
            <a:r>
              <a:rPr lang="en-US" dirty="0" smtClean="0"/>
              <a:t>drive</a:t>
            </a:r>
          </a:p>
          <a:p>
            <a:pPr lvl="1"/>
            <a:r>
              <a:rPr lang="en-US" dirty="0" smtClean="0"/>
              <a:t>using the velocity model, the control inputs are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36195" name="Object 2"/>
          <p:cNvGraphicFramePr>
            <a:graphicFrameLocks noChangeAspect="1"/>
          </p:cNvGraphicFramePr>
          <p:nvPr/>
        </p:nvGraphicFramePr>
        <p:xfrm>
          <a:off x="2932113" y="2843213"/>
          <a:ext cx="3278187" cy="1171575"/>
        </p:xfrm>
        <a:graphic>
          <a:graphicData uri="http://schemas.openxmlformats.org/presentationml/2006/ole">
            <p:oleObj spid="_x0000_s136195" name="Equation" r:id="rId3" imgW="14223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velocity motion model the discrete time forward kinematics are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447800" y="2133600"/>
          <a:ext cx="4740275" cy="1641475"/>
        </p:xfrm>
        <a:graphic>
          <a:graphicData uri="http://schemas.openxmlformats.org/presentationml/2006/ole">
            <p:oleObj spid="_x0000_s137218" name="Equation" r:id="rId3" imgW="2057400" imgH="7110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50135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2743200" y="3886200"/>
          <a:ext cx="4594225" cy="1641475"/>
        </p:xfrm>
        <a:graphic>
          <a:graphicData uri="http://schemas.openxmlformats.org/presentationml/2006/ole">
            <p:oleObj spid="_x0000_s137220" name="Equation" r:id="rId4" imgW="199368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problems when trying to use the velocity motion model in a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plant model is not linear in the state and control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it is not clear how to describe the control noises as a plant covariance matrix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996281" y="2286000"/>
          <a:ext cx="5151437" cy="1758950"/>
        </p:xfrm>
        <a:graphic>
          <a:graphicData uri="http://schemas.openxmlformats.org/presentationml/2006/ole">
            <p:oleObj spid="_x0000_s138242" name="Equation" r:id="rId3" imgW="2234880" imgH="761760" progId="Equation.3">
              <p:embed/>
            </p:oleObj>
          </a:graphicData>
        </a:graphic>
      </p:graphicFrame>
      <p:graphicFrame>
        <p:nvGraphicFramePr>
          <p:cNvPr id="138244" name="Object 2"/>
          <p:cNvGraphicFramePr>
            <a:graphicFrameLocks noChangeAspect="1"/>
          </p:cNvGraphicFramePr>
          <p:nvPr/>
        </p:nvGraphicFramePr>
        <p:xfrm>
          <a:off x="2932906" y="5029200"/>
          <a:ext cx="3278187" cy="1171575"/>
        </p:xfrm>
        <a:graphic>
          <a:graphicData uri="http://schemas.openxmlformats.org/presentationml/2006/ole">
            <p:oleObj spid="_x0000_s138244" name="Equation" r:id="rId4" imgW="14223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potentially other problems</a:t>
            </a:r>
          </a:p>
          <a:p>
            <a:pPr lvl="1"/>
            <a:r>
              <a:rPr lang="en-US" dirty="0" smtClean="0"/>
              <a:t>any non-trivial measurement model will be non-linear in terms of the state</a:t>
            </a:r>
          </a:p>
          <a:p>
            <a:r>
              <a:rPr lang="en-US" dirty="0" smtClean="0"/>
              <a:t>consider using the known locations of landmarks in a measurement model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landmark is literally a prominent geographic feature of the landscape that marks a known location</a:t>
            </a:r>
          </a:p>
          <a:p>
            <a:r>
              <a:rPr lang="en-US" dirty="0" smtClean="0"/>
              <a:t>in common usage, landmarks now include any fixed easily recognizable objects</a:t>
            </a:r>
          </a:p>
          <a:p>
            <a:pPr lvl="1"/>
            <a:r>
              <a:rPr lang="en-US" dirty="0" smtClean="0"/>
              <a:t>e.g., buildings, street intersections, monuments</a:t>
            </a:r>
          </a:p>
          <a:p>
            <a:r>
              <a:rPr lang="en-US" dirty="0" smtClean="0"/>
              <a:t>for mobile robots, a landmark is any fixed object that can be sensed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 for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artificial or natural</a:t>
            </a:r>
          </a:p>
          <a:p>
            <a:r>
              <a:rPr lang="en-US" dirty="0" smtClean="0"/>
              <a:t>retro-reflective</a:t>
            </a:r>
          </a:p>
          <a:p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LORAN (Long Range Navigation): terrestrial radio; now being phased out</a:t>
            </a:r>
          </a:p>
          <a:p>
            <a:pPr lvl="1"/>
            <a:r>
              <a:rPr lang="en-US" dirty="0" smtClean="0"/>
              <a:t>GPS:  satellite radio</a:t>
            </a:r>
          </a:p>
          <a:p>
            <a:r>
              <a:rPr lang="en-US" dirty="0" smtClean="0"/>
              <a:t>acoustic</a:t>
            </a:r>
          </a:p>
          <a:p>
            <a:r>
              <a:rPr lang="en-US" dirty="0" smtClean="0"/>
              <a:t>scent?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Retroreflector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919" y="990600"/>
            <a:ext cx="5110162" cy="51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smtClean="0"/>
              <a:t>Active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4" descr="poin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distance measurements to two or more landmarks</a:t>
            </a:r>
          </a:p>
          <a:p>
            <a:r>
              <a:rPr lang="en-US" dirty="0" smtClean="0"/>
              <a:t>suppose a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a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around the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static level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71800" y="2057400"/>
          <a:ext cx="1395413" cy="627062"/>
        </p:xfrm>
        <a:graphic>
          <a:graphicData uri="http://schemas.openxmlformats.org/presentationml/2006/ole">
            <p:oleObj spid="_x0000_s105474" name="Equation" r:id="rId3" imgW="507960" imgH="22860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p:oleObj spid="_x0000_s105475" name="Equation" r:id="rId4" imgW="68580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moving, suppose the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to a second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around the second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must be located at one of the two intersection points of the circles</a:t>
            </a:r>
          </a:p>
          <a:p>
            <a:pPr lvl="1"/>
            <a:r>
              <a:rPr lang="en-US" dirty="0" smtClean="0"/>
              <a:t>tie can be broken if other information is known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257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257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160169" y="3098006"/>
            <a:ext cx="385762" cy="471488"/>
          </a:xfrm>
          <a:custGeom>
            <a:avLst/>
            <a:gdLst>
              <a:gd name="connsiteX0" fmla="*/ 0 w 385762"/>
              <a:gd name="connsiteY0" fmla="*/ 230982 h 471488"/>
              <a:gd name="connsiteX1" fmla="*/ 83344 w 385762"/>
              <a:gd name="connsiteY1" fmla="*/ 109538 h 471488"/>
              <a:gd name="connsiteX2" fmla="*/ 176212 w 385762"/>
              <a:gd name="connsiteY2" fmla="*/ 0 h 471488"/>
              <a:gd name="connsiteX3" fmla="*/ 280987 w 385762"/>
              <a:gd name="connsiteY3" fmla="*/ 90488 h 471488"/>
              <a:gd name="connsiteX4" fmla="*/ 385762 w 385762"/>
              <a:gd name="connsiteY4" fmla="*/ 209550 h 471488"/>
              <a:gd name="connsiteX5" fmla="*/ 288131 w 385762"/>
              <a:gd name="connsiteY5" fmla="*/ 323850 h 471488"/>
              <a:gd name="connsiteX6" fmla="*/ 200025 w 385762"/>
              <a:gd name="connsiteY6" fmla="*/ 471488 h 471488"/>
              <a:gd name="connsiteX7" fmla="*/ 111919 w 385762"/>
              <a:gd name="connsiteY7" fmla="*/ 340519 h 471488"/>
              <a:gd name="connsiteX8" fmla="*/ 0 w 385762"/>
              <a:gd name="connsiteY8" fmla="*/ 230982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62" h="471488">
                <a:moveTo>
                  <a:pt x="0" y="230982"/>
                </a:moveTo>
                <a:lnTo>
                  <a:pt x="83344" y="109538"/>
                </a:lnTo>
                <a:lnTo>
                  <a:pt x="176212" y="0"/>
                </a:lnTo>
                <a:lnTo>
                  <a:pt x="280987" y="90488"/>
                </a:lnTo>
                <a:lnTo>
                  <a:pt x="385762" y="209550"/>
                </a:lnTo>
                <a:lnTo>
                  <a:pt x="288131" y="323850"/>
                </a:lnTo>
                <a:lnTo>
                  <a:pt x="200025" y="471488"/>
                </a:lnTo>
                <a:lnTo>
                  <a:pt x="111919" y="340519"/>
                </a:lnTo>
                <a:lnTo>
                  <a:pt x="0" y="23098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distance measurements are noisy then there will be some uncertainty in the location of the robot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3124200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2819400"/>
            <a:ext cx="24384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7200900" y="2986088"/>
            <a:ext cx="485775" cy="2100262"/>
          </a:xfrm>
          <a:custGeom>
            <a:avLst/>
            <a:gdLst>
              <a:gd name="connsiteX0" fmla="*/ 195263 w 485775"/>
              <a:gd name="connsiteY0" fmla="*/ 1047750 h 2100262"/>
              <a:gd name="connsiteX1" fmla="*/ 180975 w 485775"/>
              <a:gd name="connsiteY1" fmla="*/ 1414462 h 2100262"/>
              <a:gd name="connsiteX2" fmla="*/ 104775 w 485775"/>
              <a:gd name="connsiteY2" fmla="*/ 1766887 h 2100262"/>
              <a:gd name="connsiteX3" fmla="*/ 9525 w 485775"/>
              <a:gd name="connsiteY3" fmla="*/ 2100262 h 2100262"/>
              <a:gd name="connsiteX4" fmla="*/ 228600 w 485775"/>
              <a:gd name="connsiteY4" fmla="*/ 1862137 h 2100262"/>
              <a:gd name="connsiteX5" fmla="*/ 371475 w 485775"/>
              <a:gd name="connsiteY5" fmla="*/ 1619250 h 2100262"/>
              <a:gd name="connsiteX6" fmla="*/ 485775 w 485775"/>
              <a:gd name="connsiteY6" fmla="*/ 1262062 h 2100262"/>
              <a:gd name="connsiteX7" fmla="*/ 485775 w 485775"/>
              <a:gd name="connsiteY7" fmla="*/ 904875 h 2100262"/>
              <a:gd name="connsiteX8" fmla="*/ 428625 w 485775"/>
              <a:gd name="connsiteY8" fmla="*/ 642937 h 2100262"/>
              <a:gd name="connsiteX9" fmla="*/ 319088 w 485775"/>
              <a:gd name="connsiteY9" fmla="*/ 385762 h 2100262"/>
              <a:gd name="connsiteX10" fmla="*/ 133350 w 485775"/>
              <a:gd name="connsiteY10" fmla="*/ 123825 h 2100262"/>
              <a:gd name="connsiteX11" fmla="*/ 0 w 485775"/>
              <a:gd name="connsiteY11" fmla="*/ 0 h 2100262"/>
              <a:gd name="connsiteX12" fmla="*/ 95250 w 485775"/>
              <a:gd name="connsiteY12" fmla="*/ 300037 h 2100262"/>
              <a:gd name="connsiteX13" fmla="*/ 166688 w 485775"/>
              <a:gd name="connsiteY13" fmla="*/ 595312 h 2100262"/>
              <a:gd name="connsiteX14" fmla="*/ 190500 w 485775"/>
              <a:gd name="connsiteY14" fmla="*/ 881062 h 2100262"/>
              <a:gd name="connsiteX15" fmla="*/ 195263 w 485775"/>
              <a:gd name="connsiteY15" fmla="*/ 1047750 h 21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775" h="2100262">
                <a:moveTo>
                  <a:pt x="195263" y="1047750"/>
                </a:moveTo>
                <a:lnTo>
                  <a:pt x="180975" y="1414462"/>
                </a:lnTo>
                <a:lnTo>
                  <a:pt x="104775" y="1766887"/>
                </a:lnTo>
                <a:lnTo>
                  <a:pt x="9525" y="2100262"/>
                </a:lnTo>
                <a:lnTo>
                  <a:pt x="228600" y="1862137"/>
                </a:lnTo>
                <a:lnTo>
                  <a:pt x="371475" y="1619250"/>
                </a:lnTo>
                <a:lnTo>
                  <a:pt x="485775" y="1262062"/>
                </a:lnTo>
                <a:lnTo>
                  <a:pt x="485775" y="904875"/>
                </a:lnTo>
                <a:lnTo>
                  <a:pt x="428625" y="642937"/>
                </a:lnTo>
                <a:lnTo>
                  <a:pt x="319088" y="385762"/>
                </a:lnTo>
                <a:lnTo>
                  <a:pt x="133350" y="123825"/>
                </a:lnTo>
                <a:lnTo>
                  <a:pt x="0" y="0"/>
                </a:lnTo>
                <a:lnTo>
                  <a:pt x="95250" y="300037"/>
                </a:lnTo>
                <a:lnTo>
                  <a:pt x="166688" y="595312"/>
                </a:lnTo>
                <a:lnTo>
                  <a:pt x="190500" y="881062"/>
                </a:lnTo>
                <a:lnTo>
                  <a:pt x="195263" y="104775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uncertainty changes depending on where the robot is relative to the landmarks</a:t>
            </a:r>
          </a:p>
          <a:p>
            <a:r>
              <a:rPr lang="en-US" dirty="0" smtClean="0"/>
              <a:t>uncertainty grows quickly if</a:t>
            </a:r>
            <a:br>
              <a:rPr lang="en-US" dirty="0" smtClean="0"/>
            </a:br>
            <a:r>
              <a:rPr lang="en-US" dirty="0" smtClean="0"/>
              <a:t>the robot is in line with the</a:t>
            </a:r>
            <a:br>
              <a:rPr lang="en-US" dirty="0" smtClean="0"/>
            </a:br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65618" y="2044990"/>
            <a:ext cx="825786" cy="3987236"/>
          </a:xfrm>
          <a:custGeom>
            <a:avLst/>
            <a:gdLst>
              <a:gd name="connsiteX0" fmla="*/ 0 w 5638800"/>
              <a:gd name="connsiteY0" fmla="*/ 2819400 h 5638800"/>
              <a:gd name="connsiteX1" fmla="*/ 825786 w 5638800"/>
              <a:gd name="connsiteY1" fmla="*/ 825784 h 5638800"/>
              <a:gd name="connsiteX2" fmla="*/ 2819405 w 5638800"/>
              <a:gd name="connsiteY2" fmla="*/ 4 h 5638800"/>
              <a:gd name="connsiteX3" fmla="*/ 4813021 w 5638800"/>
              <a:gd name="connsiteY3" fmla="*/ 825790 h 5638800"/>
              <a:gd name="connsiteX4" fmla="*/ 5638801 w 5638800"/>
              <a:gd name="connsiteY4" fmla="*/ 2819409 h 5638800"/>
              <a:gd name="connsiteX5" fmla="*/ 4813017 w 5638800"/>
              <a:gd name="connsiteY5" fmla="*/ 4813026 h 5638800"/>
              <a:gd name="connsiteX6" fmla="*/ 2819399 w 5638800"/>
              <a:gd name="connsiteY6" fmla="*/ 5638809 h 5638800"/>
              <a:gd name="connsiteX7" fmla="*/ 825782 w 5638800"/>
              <a:gd name="connsiteY7" fmla="*/ 4813024 h 5638800"/>
              <a:gd name="connsiteX8" fmla="*/ 1 w 5638800"/>
              <a:gd name="connsiteY8" fmla="*/ 2819406 h 5638800"/>
              <a:gd name="connsiteX9" fmla="*/ 0 w 5638800"/>
              <a:gd name="connsiteY9" fmla="*/ 2819400 h 5638800"/>
              <a:gd name="connsiteX0" fmla="*/ 2819399 w 5638803"/>
              <a:gd name="connsiteY0" fmla="*/ 5638807 h 5730247"/>
              <a:gd name="connsiteX1" fmla="*/ 825782 w 5638803"/>
              <a:gd name="connsiteY1" fmla="*/ 4813022 h 5730247"/>
              <a:gd name="connsiteX2" fmla="*/ 1 w 5638803"/>
              <a:gd name="connsiteY2" fmla="*/ 2819404 h 5730247"/>
              <a:gd name="connsiteX3" fmla="*/ 0 w 5638803"/>
              <a:gd name="connsiteY3" fmla="*/ 2819398 h 5730247"/>
              <a:gd name="connsiteX4" fmla="*/ 825786 w 5638803"/>
              <a:gd name="connsiteY4" fmla="*/ 825782 h 5730247"/>
              <a:gd name="connsiteX5" fmla="*/ 2819405 w 5638803"/>
              <a:gd name="connsiteY5" fmla="*/ 2 h 5730247"/>
              <a:gd name="connsiteX6" fmla="*/ 4813021 w 5638803"/>
              <a:gd name="connsiteY6" fmla="*/ 825788 h 5730247"/>
              <a:gd name="connsiteX7" fmla="*/ 5638801 w 5638803"/>
              <a:gd name="connsiteY7" fmla="*/ 2819407 h 5730247"/>
              <a:gd name="connsiteX8" fmla="*/ 4813017 w 5638803"/>
              <a:gd name="connsiteY8" fmla="*/ 4813024 h 5730247"/>
              <a:gd name="connsiteX9" fmla="*/ 2910839 w 5638803"/>
              <a:gd name="connsiteY9" fmla="*/ 5730247 h 5730247"/>
              <a:gd name="connsiteX0" fmla="*/ 2819399 w 5638803"/>
              <a:gd name="connsiteY0" fmla="*/ 5638807 h 5638807"/>
              <a:gd name="connsiteX1" fmla="*/ 825782 w 5638803"/>
              <a:gd name="connsiteY1" fmla="*/ 4813022 h 5638807"/>
              <a:gd name="connsiteX2" fmla="*/ 1 w 5638803"/>
              <a:gd name="connsiteY2" fmla="*/ 2819404 h 5638807"/>
              <a:gd name="connsiteX3" fmla="*/ 0 w 5638803"/>
              <a:gd name="connsiteY3" fmla="*/ 2819398 h 5638807"/>
              <a:gd name="connsiteX4" fmla="*/ 825786 w 5638803"/>
              <a:gd name="connsiteY4" fmla="*/ 825782 h 5638807"/>
              <a:gd name="connsiteX5" fmla="*/ 2819405 w 5638803"/>
              <a:gd name="connsiteY5" fmla="*/ 2 h 5638807"/>
              <a:gd name="connsiteX6" fmla="*/ 4813021 w 5638803"/>
              <a:gd name="connsiteY6" fmla="*/ 825788 h 5638807"/>
              <a:gd name="connsiteX7" fmla="*/ 5638801 w 5638803"/>
              <a:gd name="connsiteY7" fmla="*/ 2819407 h 5638807"/>
              <a:gd name="connsiteX8" fmla="*/ 4813017 w 5638803"/>
              <a:gd name="connsiteY8" fmla="*/ 4813024 h 5638807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8" fmla="*/ 825782 w 5638803"/>
              <a:gd name="connsiteY8" fmla="*/ 4813022 h 4813024"/>
              <a:gd name="connsiteX0" fmla="*/ 4813021 w 5638803"/>
              <a:gd name="connsiteY0" fmla="*/ 825788 h 4813024"/>
              <a:gd name="connsiteX1" fmla="*/ 5638801 w 5638803"/>
              <a:gd name="connsiteY1" fmla="*/ 2819407 h 4813024"/>
              <a:gd name="connsiteX2" fmla="*/ 4813017 w 5638803"/>
              <a:gd name="connsiteY2" fmla="*/ 4813024 h 4813024"/>
              <a:gd name="connsiteX3" fmla="*/ 825782 w 5638803"/>
              <a:gd name="connsiteY3" fmla="*/ 4813022 h 4813024"/>
              <a:gd name="connsiteX4" fmla="*/ 1 w 5638803"/>
              <a:gd name="connsiteY4" fmla="*/ 2819404 h 4813024"/>
              <a:gd name="connsiteX5" fmla="*/ 0 w 5638803"/>
              <a:gd name="connsiteY5" fmla="*/ 2819398 h 4813024"/>
              <a:gd name="connsiteX6" fmla="*/ 825786 w 5638803"/>
              <a:gd name="connsiteY6" fmla="*/ 825782 h 4813024"/>
              <a:gd name="connsiteX7" fmla="*/ 2819405 w 5638803"/>
              <a:gd name="connsiteY7" fmla="*/ 2 h 4813024"/>
              <a:gd name="connsiteX8" fmla="*/ 4904461 w 5638803"/>
              <a:gd name="connsiteY8" fmla="*/ 917228 h 4813024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8" fmla="*/ 4038600 w 5638803"/>
              <a:gd name="connsiteY8" fmla="*/ 929165 h 4827791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2973512 w 5638803"/>
              <a:gd name="connsiteY3" fmla="*/ 3975672 h 3987242"/>
              <a:gd name="connsiteX4" fmla="*/ 825782 w 5638803"/>
              <a:gd name="connsiteY4" fmla="*/ 3987240 h 3987242"/>
              <a:gd name="connsiteX5" fmla="*/ 1 w 5638803"/>
              <a:gd name="connsiteY5" fmla="*/ 1993622 h 3987242"/>
              <a:gd name="connsiteX6" fmla="*/ 0 w 5638803"/>
              <a:gd name="connsiteY6" fmla="*/ 1993616 h 3987242"/>
              <a:gd name="connsiteX7" fmla="*/ 825786 w 5638803"/>
              <a:gd name="connsiteY7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5" fmla="*/ 0 w 5638803"/>
              <a:gd name="connsiteY5" fmla="*/ 1993610 h 3987236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0" fmla="*/ 3987239 w 4813021"/>
              <a:gd name="connsiteY0" fmla="*/ 0 h 3987236"/>
              <a:gd name="connsiteX1" fmla="*/ 4813019 w 4813021"/>
              <a:gd name="connsiteY1" fmla="*/ 1993619 h 3987236"/>
              <a:gd name="connsiteX2" fmla="*/ 3987235 w 4813021"/>
              <a:gd name="connsiteY2" fmla="*/ 3987236 h 3987236"/>
              <a:gd name="connsiteX3" fmla="*/ 0 w 4813021"/>
              <a:gd name="connsiteY3" fmla="*/ 3987234 h 3987236"/>
              <a:gd name="connsiteX0" fmla="*/ 4 w 825786"/>
              <a:gd name="connsiteY0" fmla="*/ 0 h 3987236"/>
              <a:gd name="connsiteX1" fmla="*/ 825784 w 825786"/>
              <a:gd name="connsiteY1" fmla="*/ 1993619 h 3987236"/>
              <a:gd name="connsiteX2" fmla="*/ 0 w 825786"/>
              <a:gd name="connsiteY2" fmla="*/ 3987236 h 39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786" h="3987236">
                <a:moveTo>
                  <a:pt x="4" y="0"/>
                </a:moveTo>
                <a:cubicBezTo>
                  <a:pt x="528743" y="528741"/>
                  <a:pt x="825786" y="1245867"/>
                  <a:pt x="825784" y="1993619"/>
                </a:cubicBezTo>
                <a:cubicBezTo>
                  <a:pt x="825784" y="2741371"/>
                  <a:pt x="528741" y="3458496"/>
                  <a:pt x="0" y="39872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3383" y="1937225"/>
            <a:ext cx="870422" cy="4202763"/>
          </a:xfrm>
          <a:custGeom>
            <a:avLst/>
            <a:gdLst>
              <a:gd name="connsiteX0" fmla="*/ 0 w 5943600"/>
              <a:gd name="connsiteY0" fmla="*/ 2971800 h 5943600"/>
              <a:gd name="connsiteX1" fmla="*/ 870423 w 5943600"/>
              <a:gd name="connsiteY1" fmla="*/ 870420 h 5943600"/>
              <a:gd name="connsiteX2" fmla="*/ 2971805 w 5943600"/>
              <a:gd name="connsiteY2" fmla="*/ 3 h 5943600"/>
              <a:gd name="connsiteX3" fmla="*/ 5073185 w 5943600"/>
              <a:gd name="connsiteY3" fmla="*/ 870426 h 5943600"/>
              <a:gd name="connsiteX4" fmla="*/ 5943602 w 5943600"/>
              <a:gd name="connsiteY4" fmla="*/ 2971808 h 5943600"/>
              <a:gd name="connsiteX5" fmla="*/ 5073181 w 5943600"/>
              <a:gd name="connsiteY5" fmla="*/ 5073189 h 5943600"/>
              <a:gd name="connsiteX6" fmla="*/ 2971800 w 5943600"/>
              <a:gd name="connsiteY6" fmla="*/ 5943608 h 5943600"/>
              <a:gd name="connsiteX7" fmla="*/ 870420 w 5943600"/>
              <a:gd name="connsiteY7" fmla="*/ 5073186 h 5943600"/>
              <a:gd name="connsiteX8" fmla="*/ 2 w 5943600"/>
              <a:gd name="connsiteY8" fmla="*/ 2971804 h 5943600"/>
              <a:gd name="connsiteX9" fmla="*/ 0 w 5943600"/>
              <a:gd name="connsiteY9" fmla="*/ 2971800 h 5943600"/>
              <a:gd name="connsiteX0" fmla="*/ 2971800 w 5943603"/>
              <a:gd name="connsiteY0" fmla="*/ 5943606 h 6035046"/>
              <a:gd name="connsiteX1" fmla="*/ 870420 w 5943603"/>
              <a:gd name="connsiteY1" fmla="*/ 5073184 h 6035046"/>
              <a:gd name="connsiteX2" fmla="*/ 2 w 5943603"/>
              <a:gd name="connsiteY2" fmla="*/ 2971802 h 6035046"/>
              <a:gd name="connsiteX3" fmla="*/ 0 w 5943603"/>
              <a:gd name="connsiteY3" fmla="*/ 2971798 h 6035046"/>
              <a:gd name="connsiteX4" fmla="*/ 870423 w 5943603"/>
              <a:gd name="connsiteY4" fmla="*/ 870418 h 6035046"/>
              <a:gd name="connsiteX5" fmla="*/ 2971805 w 5943603"/>
              <a:gd name="connsiteY5" fmla="*/ 1 h 6035046"/>
              <a:gd name="connsiteX6" fmla="*/ 5073185 w 5943603"/>
              <a:gd name="connsiteY6" fmla="*/ 870424 h 6035046"/>
              <a:gd name="connsiteX7" fmla="*/ 5943602 w 5943603"/>
              <a:gd name="connsiteY7" fmla="*/ 2971806 h 6035046"/>
              <a:gd name="connsiteX8" fmla="*/ 5073181 w 5943603"/>
              <a:gd name="connsiteY8" fmla="*/ 5073187 h 6035046"/>
              <a:gd name="connsiteX9" fmla="*/ 3063240 w 5943603"/>
              <a:gd name="connsiteY9" fmla="*/ 6035046 h 6035046"/>
              <a:gd name="connsiteX0" fmla="*/ 2971800 w 5943603"/>
              <a:gd name="connsiteY0" fmla="*/ 5943606 h 5943606"/>
              <a:gd name="connsiteX1" fmla="*/ 870420 w 5943603"/>
              <a:gd name="connsiteY1" fmla="*/ 5073184 h 5943606"/>
              <a:gd name="connsiteX2" fmla="*/ 2 w 5943603"/>
              <a:gd name="connsiteY2" fmla="*/ 2971802 h 5943606"/>
              <a:gd name="connsiteX3" fmla="*/ 0 w 5943603"/>
              <a:gd name="connsiteY3" fmla="*/ 2971798 h 5943606"/>
              <a:gd name="connsiteX4" fmla="*/ 870423 w 5943603"/>
              <a:gd name="connsiteY4" fmla="*/ 870418 h 5943606"/>
              <a:gd name="connsiteX5" fmla="*/ 2971805 w 5943603"/>
              <a:gd name="connsiteY5" fmla="*/ 1 h 5943606"/>
              <a:gd name="connsiteX6" fmla="*/ 5073185 w 5943603"/>
              <a:gd name="connsiteY6" fmla="*/ 870424 h 5943606"/>
              <a:gd name="connsiteX7" fmla="*/ 5943602 w 5943603"/>
              <a:gd name="connsiteY7" fmla="*/ 2971806 h 5943606"/>
              <a:gd name="connsiteX8" fmla="*/ 5073181 w 5943603"/>
              <a:gd name="connsiteY8" fmla="*/ 5073187 h 5943606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8" fmla="*/ 870420 w 5943603"/>
              <a:gd name="connsiteY8" fmla="*/ 5073184 h 5073187"/>
              <a:gd name="connsiteX0" fmla="*/ 5073185 w 5943603"/>
              <a:gd name="connsiteY0" fmla="*/ 870424 h 5073187"/>
              <a:gd name="connsiteX1" fmla="*/ 5943602 w 5943603"/>
              <a:gd name="connsiteY1" fmla="*/ 2971806 h 5073187"/>
              <a:gd name="connsiteX2" fmla="*/ 5073181 w 5943603"/>
              <a:gd name="connsiteY2" fmla="*/ 5073187 h 5073187"/>
              <a:gd name="connsiteX3" fmla="*/ 870420 w 5943603"/>
              <a:gd name="connsiteY3" fmla="*/ 5073184 h 5073187"/>
              <a:gd name="connsiteX4" fmla="*/ 2 w 5943603"/>
              <a:gd name="connsiteY4" fmla="*/ 2971802 h 5073187"/>
              <a:gd name="connsiteX5" fmla="*/ 0 w 5943603"/>
              <a:gd name="connsiteY5" fmla="*/ 2971798 h 5073187"/>
              <a:gd name="connsiteX6" fmla="*/ 870423 w 5943603"/>
              <a:gd name="connsiteY6" fmla="*/ 870418 h 5073187"/>
              <a:gd name="connsiteX7" fmla="*/ 2971805 w 5943603"/>
              <a:gd name="connsiteY7" fmla="*/ 1 h 5073187"/>
              <a:gd name="connsiteX8" fmla="*/ 5164625 w 5943603"/>
              <a:gd name="connsiteY8" fmla="*/ 961864 h 5073187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8" fmla="*/ 3886200 w 5943603"/>
              <a:gd name="connsiteY8" fmla="*/ 1099528 h 5105916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0" fmla="*/ 5073185 w 5943603"/>
              <a:gd name="connsiteY0" fmla="*/ 6 h 4202769"/>
              <a:gd name="connsiteX1" fmla="*/ 5943602 w 5943603"/>
              <a:gd name="connsiteY1" fmla="*/ 2101388 h 4202769"/>
              <a:gd name="connsiteX2" fmla="*/ 5073181 w 5943603"/>
              <a:gd name="connsiteY2" fmla="*/ 4202769 h 4202769"/>
              <a:gd name="connsiteX3" fmla="*/ 870420 w 5943603"/>
              <a:gd name="connsiteY3" fmla="*/ 4202766 h 4202769"/>
              <a:gd name="connsiteX4" fmla="*/ 2 w 5943603"/>
              <a:gd name="connsiteY4" fmla="*/ 2101384 h 4202769"/>
              <a:gd name="connsiteX5" fmla="*/ 0 w 5943603"/>
              <a:gd name="connsiteY5" fmla="*/ 2101380 h 4202769"/>
              <a:gd name="connsiteX6" fmla="*/ 870423 w 5943603"/>
              <a:gd name="connsiteY6" fmla="*/ 0 h 4202769"/>
              <a:gd name="connsiteX0" fmla="*/ 5073185 w 5943603"/>
              <a:gd name="connsiteY0" fmla="*/ 0 h 4202763"/>
              <a:gd name="connsiteX1" fmla="*/ 5943602 w 5943603"/>
              <a:gd name="connsiteY1" fmla="*/ 2101382 h 4202763"/>
              <a:gd name="connsiteX2" fmla="*/ 5073181 w 5943603"/>
              <a:gd name="connsiteY2" fmla="*/ 4202763 h 4202763"/>
              <a:gd name="connsiteX3" fmla="*/ 870420 w 5943603"/>
              <a:gd name="connsiteY3" fmla="*/ 4202760 h 4202763"/>
              <a:gd name="connsiteX4" fmla="*/ 2 w 5943603"/>
              <a:gd name="connsiteY4" fmla="*/ 2101378 h 4202763"/>
              <a:gd name="connsiteX5" fmla="*/ 0 w 5943603"/>
              <a:gd name="connsiteY5" fmla="*/ 2101374 h 4202763"/>
              <a:gd name="connsiteX0" fmla="*/ 5073184 w 5943602"/>
              <a:gd name="connsiteY0" fmla="*/ 0 h 4202763"/>
              <a:gd name="connsiteX1" fmla="*/ 5943601 w 5943602"/>
              <a:gd name="connsiteY1" fmla="*/ 2101382 h 4202763"/>
              <a:gd name="connsiteX2" fmla="*/ 5073180 w 5943602"/>
              <a:gd name="connsiteY2" fmla="*/ 4202763 h 4202763"/>
              <a:gd name="connsiteX3" fmla="*/ 870419 w 5943602"/>
              <a:gd name="connsiteY3" fmla="*/ 4202760 h 4202763"/>
              <a:gd name="connsiteX4" fmla="*/ 1 w 5943602"/>
              <a:gd name="connsiteY4" fmla="*/ 2101378 h 4202763"/>
              <a:gd name="connsiteX0" fmla="*/ 4202765 w 5073183"/>
              <a:gd name="connsiteY0" fmla="*/ 0 h 4202763"/>
              <a:gd name="connsiteX1" fmla="*/ 5073182 w 5073183"/>
              <a:gd name="connsiteY1" fmla="*/ 2101382 h 4202763"/>
              <a:gd name="connsiteX2" fmla="*/ 4202761 w 5073183"/>
              <a:gd name="connsiteY2" fmla="*/ 4202763 h 4202763"/>
              <a:gd name="connsiteX3" fmla="*/ 0 w 5073183"/>
              <a:gd name="connsiteY3" fmla="*/ 4202760 h 4202763"/>
              <a:gd name="connsiteX0" fmla="*/ 4 w 870422"/>
              <a:gd name="connsiteY0" fmla="*/ 0 h 4202763"/>
              <a:gd name="connsiteX1" fmla="*/ 870421 w 870422"/>
              <a:gd name="connsiteY1" fmla="*/ 2101382 h 4202763"/>
              <a:gd name="connsiteX2" fmla="*/ 0 w 870422"/>
              <a:gd name="connsiteY2" fmla="*/ 4202763 h 420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422" h="4202763">
                <a:moveTo>
                  <a:pt x="4" y="0"/>
                </a:moveTo>
                <a:cubicBezTo>
                  <a:pt x="557324" y="557322"/>
                  <a:pt x="870422" y="1313211"/>
                  <a:pt x="870421" y="2101382"/>
                </a:cubicBezTo>
                <a:cubicBezTo>
                  <a:pt x="870421" y="2889553"/>
                  <a:pt x="557321" y="3645442"/>
                  <a:pt x="0" y="42027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81145" y="1829463"/>
            <a:ext cx="915059" cy="4418289"/>
          </a:xfrm>
          <a:custGeom>
            <a:avLst/>
            <a:gdLst>
              <a:gd name="connsiteX0" fmla="*/ 0 w 6248400"/>
              <a:gd name="connsiteY0" fmla="*/ 3124200 h 6248400"/>
              <a:gd name="connsiteX1" fmla="*/ 915060 w 6248400"/>
              <a:gd name="connsiteY1" fmla="*/ 915057 h 6248400"/>
              <a:gd name="connsiteX2" fmla="*/ 3124205 w 6248400"/>
              <a:gd name="connsiteY2" fmla="*/ 3 h 6248400"/>
              <a:gd name="connsiteX3" fmla="*/ 5333348 w 6248400"/>
              <a:gd name="connsiteY3" fmla="*/ 915063 h 6248400"/>
              <a:gd name="connsiteX4" fmla="*/ 6248402 w 6248400"/>
              <a:gd name="connsiteY4" fmla="*/ 3124208 h 6248400"/>
              <a:gd name="connsiteX5" fmla="*/ 5333344 w 6248400"/>
              <a:gd name="connsiteY5" fmla="*/ 5333352 h 6248400"/>
              <a:gd name="connsiteX6" fmla="*/ 3124200 w 6248400"/>
              <a:gd name="connsiteY6" fmla="*/ 6248408 h 6248400"/>
              <a:gd name="connsiteX7" fmla="*/ 915057 w 6248400"/>
              <a:gd name="connsiteY7" fmla="*/ 5333349 h 6248400"/>
              <a:gd name="connsiteX8" fmla="*/ 2 w 6248400"/>
              <a:gd name="connsiteY8" fmla="*/ 3124204 h 6248400"/>
              <a:gd name="connsiteX9" fmla="*/ 0 w 6248400"/>
              <a:gd name="connsiteY9" fmla="*/ 3124200 h 6248400"/>
              <a:gd name="connsiteX0" fmla="*/ 3124200 w 6248403"/>
              <a:gd name="connsiteY0" fmla="*/ 6248406 h 6339846"/>
              <a:gd name="connsiteX1" fmla="*/ 915057 w 6248403"/>
              <a:gd name="connsiteY1" fmla="*/ 5333347 h 6339846"/>
              <a:gd name="connsiteX2" fmla="*/ 2 w 6248403"/>
              <a:gd name="connsiteY2" fmla="*/ 3124202 h 6339846"/>
              <a:gd name="connsiteX3" fmla="*/ 0 w 6248403"/>
              <a:gd name="connsiteY3" fmla="*/ 3124198 h 6339846"/>
              <a:gd name="connsiteX4" fmla="*/ 915060 w 6248403"/>
              <a:gd name="connsiteY4" fmla="*/ 915055 h 6339846"/>
              <a:gd name="connsiteX5" fmla="*/ 3124205 w 6248403"/>
              <a:gd name="connsiteY5" fmla="*/ 1 h 6339846"/>
              <a:gd name="connsiteX6" fmla="*/ 5333348 w 6248403"/>
              <a:gd name="connsiteY6" fmla="*/ 915061 h 6339846"/>
              <a:gd name="connsiteX7" fmla="*/ 6248402 w 6248403"/>
              <a:gd name="connsiteY7" fmla="*/ 3124206 h 6339846"/>
              <a:gd name="connsiteX8" fmla="*/ 5333344 w 6248403"/>
              <a:gd name="connsiteY8" fmla="*/ 5333350 h 6339846"/>
              <a:gd name="connsiteX9" fmla="*/ 3215640 w 6248403"/>
              <a:gd name="connsiteY9" fmla="*/ 6339846 h 6339846"/>
              <a:gd name="connsiteX0" fmla="*/ 3124200 w 6248403"/>
              <a:gd name="connsiteY0" fmla="*/ 6248406 h 6248406"/>
              <a:gd name="connsiteX1" fmla="*/ 915057 w 6248403"/>
              <a:gd name="connsiteY1" fmla="*/ 5333347 h 6248406"/>
              <a:gd name="connsiteX2" fmla="*/ 2 w 6248403"/>
              <a:gd name="connsiteY2" fmla="*/ 3124202 h 6248406"/>
              <a:gd name="connsiteX3" fmla="*/ 0 w 6248403"/>
              <a:gd name="connsiteY3" fmla="*/ 3124198 h 6248406"/>
              <a:gd name="connsiteX4" fmla="*/ 915060 w 6248403"/>
              <a:gd name="connsiteY4" fmla="*/ 915055 h 6248406"/>
              <a:gd name="connsiteX5" fmla="*/ 3124205 w 6248403"/>
              <a:gd name="connsiteY5" fmla="*/ 1 h 6248406"/>
              <a:gd name="connsiteX6" fmla="*/ 5333348 w 6248403"/>
              <a:gd name="connsiteY6" fmla="*/ 915061 h 6248406"/>
              <a:gd name="connsiteX7" fmla="*/ 6248402 w 6248403"/>
              <a:gd name="connsiteY7" fmla="*/ 3124206 h 6248406"/>
              <a:gd name="connsiteX8" fmla="*/ 5333344 w 6248403"/>
              <a:gd name="connsiteY8" fmla="*/ 5333350 h 6248406"/>
              <a:gd name="connsiteX0" fmla="*/ 915057 w 6248403"/>
              <a:gd name="connsiteY0" fmla="*/ 5333347 h 5333350"/>
              <a:gd name="connsiteX1" fmla="*/ 2 w 6248403"/>
              <a:gd name="connsiteY1" fmla="*/ 3124202 h 5333350"/>
              <a:gd name="connsiteX2" fmla="*/ 0 w 6248403"/>
              <a:gd name="connsiteY2" fmla="*/ 3124198 h 5333350"/>
              <a:gd name="connsiteX3" fmla="*/ 915060 w 6248403"/>
              <a:gd name="connsiteY3" fmla="*/ 915055 h 5333350"/>
              <a:gd name="connsiteX4" fmla="*/ 3124205 w 6248403"/>
              <a:gd name="connsiteY4" fmla="*/ 1 h 5333350"/>
              <a:gd name="connsiteX5" fmla="*/ 5333348 w 6248403"/>
              <a:gd name="connsiteY5" fmla="*/ 915061 h 5333350"/>
              <a:gd name="connsiteX6" fmla="*/ 6248402 w 6248403"/>
              <a:gd name="connsiteY6" fmla="*/ 3124206 h 5333350"/>
              <a:gd name="connsiteX7" fmla="*/ 5333344 w 6248403"/>
              <a:gd name="connsiteY7" fmla="*/ 5333350 h 5333350"/>
              <a:gd name="connsiteX0" fmla="*/ 2 w 6248403"/>
              <a:gd name="connsiteY0" fmla="*/ 3124202 h 5333350"/>
              <a:gd name="connsiteX1" fmla="*/ 0 w 6248403"/>
              <a:gd name="connsiteY1" fmla="*/ 3124198 h 5333350"/>
              <a:gd name="connsiteX2" fmla="*/ 915060 w 6248403"/>
              <a:gd name="connsiteY2" fmla="*/ 915055 h 5333350"/>
              <a:gd name="connsiteX3" fmla="*/ 3124205 w 6248403"/>
              <a:gd name="connsiteY3" fmla="*/ 1 h 5333350"/>
              <a:gd name="connsiteX4" fmla="*/ 5333348 w 6248403"/>
              <a:gd name="connsiteY4" fmla="*/ 915061 h 5333350"/>
              <a:gd name="connsiteX5" fmla="*/ 6248402 w 6248403"/>
              <a:gd name="connsiteY5" fmla="*/ 3124206 h 5333350"/>
              <a:gd name="connsiteX6" fmla="*/ 5333344 w 6248403"/>
              <a:gd name="connsiteY6" fmla="*/ 5333350 h 5333350"/>
              <a:gd name="connsiteX0" fmla="*/ 0 w 6248401"/>
              <a:gd name="connsiteY0" fmla="*/ 3124202 h 5333350"/>
              <a:gd name="connsiteX1" fmla="*/ 915058 w 6248401"/>
              <a:gd name="connsiteY1" fmla="*/ 915055 h 5333350"/>
              <a:gd name="connsiteX2" fmla="*/ 3124203 w 6248401"/>
              <a:gd name="connsiteY2" fmla="*/ 1 h 5333350"/>
              <a:gd name="connsiteX3" fmla="*/ 5333346 w 6248401"/>
              <a:gd name="connsiteY3" fmla="*/ 915061 h 5333350"/>
              <a:gd name="connsiteX4" fmla="*/ 6248400 w 6248401"/>
              <a:gd name="connsiteY4" fmla="*/ 3124206 h 5333350"/>
              <a:gd name="connsiteX5" fmla="*/ 5333342 w 6248401"/>
              <a:gd name="connsiteY5" fmla="*/ 5333350 h 5333350"/>
              <a:gd name="connsiteX0" fmla="*/ 0 w 5333343"/>
              <a:gd name="connsiteY0" fmla="*/ 915055 h 5333350"/>
              <a:gd name="connsiteX1" fmla="*/ 2209145 w 5333343"/>
              <a:gd name="connsiteY1" fmla="*/ 1 h 5333350"/>
              <a:gd name="connsiteX2" fmla="*/ 4418288 w 5333343"/>
              <a:gd name="connsiteY2" fmla="*/ 915061 h 5333350"/>
              <a:gd name="connsiteX3" fmla="*/ 5333342 w 5333343"/>
              <a:gd name="connsiteY3" fmla="*/ 3124206 h 5333350"/>
              <a:gd name="connsiteX4" fmla="*/ 4418284 w 5333343"/>
              <a:gd name="connsiteY4" fmla="*/ 5333350 h 5333350"/>
              <a:gd name="connsiteX0" fmla="*/ 0 w 3124198"/>
              <a:gd name="connsiteY0" fmla="*/ 0 h 5333349"/>
              <a:gd name="connsiteX1" fmla="*/ 2209143 w 3124198"/>
              <a:gd name="connsiteY1" fmla="*/ 915060 h 5333349"/>
              <a:gd name="connsiteX2" fmla="*/ 3124197 w 3124198"/>
              <a:gd name="connsiteY2" fmla="*/ 3124205 h 5333349"/>
              <a:gd name="connsiteX3" fmla="*/ 2209139 w 3124198"/>
              <a:gd name="connsiteY3" fmla="*/ 5333349 h 5333349"/>
              <a:gd name="connsiteX0" fmla="*/ 4 w 915059"/>
              <a:gd name="connsiteY0" fmla="*/ 0 h 4418289"/>
              <a:gd name="connsiteX1" fmla="*/ 915058 w 915059"/>
              <a:gd name="connsiteY1" fmla="*/ 2209145 h 4418289"/>
              <a:gd name="connsiteX2" fmla="*/ 0 w 915059"/>
              <a:gd name="connsiteY2" fmla="*/ 4418289 h 4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059" h="4418289">
                <a:moveTo>
                  <a:pt x="4" y="0"/>
                </a:moveTo>
                <a:cubicBezTo>
                  <a:pt x="585905" y="585902"/>
                  <a:pt x="915059" y="1380556"/>
                  <a:pt x="915058" y="2209145"/>
                </a:cubicBezTo>
                <a:cubicBezTo>
                  <a:pt x="915058" y="3037735"/>
                  <a:pt x="585902" y="3832387"/>
                  <a:pt x="0" y="44182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39138" y="2909888"/>
            <a:ext cx="314325" cy="738187"/>
          </a:xfrm>
          <a:custGeom>
            <a:avLst/>
            <a:gdLst>
              <a:gd name="connsiteX0" fmla="*/ 104775 w 314325"/>
              <a:gd name="connsiteY0" fmla="*/ 0 h 738187"/>
              <a:gd name="connsiteX1" fmla="*/ 71437 w 314325"/>
              <a:gd name="connsiteY1" fmla="*/ 185737 h 738187"/>
              <a:gd name="connsiteX2" fmla="*/ 0 w 314325"/>
              <a:gd name="connsiteY2" fmla="*/ 385762 h 738187"/>
              <a:gd name="connsiteX3" fmla="*/ 80962 w 314325"/>
              <a:gd name="connsiteY3" fmla="*/ 552450 h 738187"/>
              <a:gd name="connsiteX4" fmla="*/ 157162 w 314325"/>
              <a:gd name="connsiteY4" fmla="*/ 738187 h 738187"/>
              <a:gd name="connsiteX5" fmla="*/ 247650 w 314325"/>
              <a:gd name="connsiteY5" fmla="*/ 561975 h 738187"/>
              <a:gd name="connsiteX6" fmla="*/ 314325 w 314325"/>
              <a:gd name="connsiteY6" fmla="*/ 357187 h 738187"/>
              <a:gd name="connsiteX7" fmla="*/ 214312 w 314325"/>
              <a:gd name="connsiteY7" fmla="*/ 171450 h 738187"/>
              <a:gd name="connsiteX8" fmla="*/ 104775 w 314325"/>
              <a:gd name="connsiteY8" fmla="*/ 0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" h="738187">
                <a:moveTo>
                  <a:pt x="104775" y="0"/>
                </a:moveTo>
                <a:lnTo>
                  <a:pt x="71437" y="185737"/>
                </a:lnTo>
                <a:lnTo>
                  <a:pt x="0" y="385762"/>
                </a:lnTo>
                <a:lnTo>
                  <a:pt x="80962" y="552450"/>
                </a:lnTo>
                <a:lnTo>
                  <a:pt x="157162" y="738187"/>
                </a:lnTo>
                <a:lnTo>
                  <a:pt x="247650" y="561975"/>
                </a:lnTo>
                <a:lnTo>
                  <a:pt x="314325" y="357187"/>
                </a:lnTo>
                <a:lnTo>
                  <a:pt x="214312" y="171450"/>
                </a:lnTo>
                <a:lnTo>
                  <a:pt x="104775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uncertainty grows as the</a:t>
            </a:r>
            <a:br>
              <a:rPr lang="en-US" dirty="0" smtClean="0"/>
            </a:br>
            <a:r>
              <a:rPr lang="en-US" dirty="0" smtClean="0"/>
              <a:t>robot moves farther</a:t>
            </a:r>
            <a:br>
              <a:rPr lang="en-US" dirty="0" smtClean="0"/>
            </a:br>
            <a:r>
              <a:rPr lang="en-US" dirty="0" smtClean="0"/>
              <a:t>away from the landmarks</a:t>
            </a:r>
          </a:p>
          <a:p>
            <a:pPr lvl="1"/>
            <a:r>
              <a:rPr lang="en-US" dirty="0" smtClean="0"/>
              <a:t>but not as dramatically</a:t>
            </a:r>
            <a:br>
              <a:rPr lang="en-US" dirty="0" smtClean="0"/>
            </a:br>
            <a:r>
              <a:rPr lang="en-US" dirty="0" smtClean="0"/>
              <a:t>as the previously slide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57200"/>
            <a:ext cx="42672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1905000"/>
            <a:ext cx="4876800" cy="4876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609600"/>
            <a:ext cx="39624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304800"/>
            <a:ext cx="4572000" cy="457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2057400"/>
            <a:ext cx="4572000" cy="457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209800"/>
            <a:ext cx="4267200" cy="426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triangulation uses angular information to infer position</a:t>
            </a:r>
          </a:p>
          <a:p>
            <a:pPr lvl="1"/>
            <a:r>
              <a:rPr lang="en-US" dirty="0" smtClean="0">
                <a:hlinkClick r:id="rId2"/>
              </a:rPr>
              <a:t>http://longhamscouts.org.uk/content/view/52/38/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ndmark_triang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646" y="1900369"/>
            <a:ext cx="4736708" cy="42764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robotics the problem often appears as something like:</a:t>
            </a:r>
          </a:p>
          <a:p>
            <a:pPr lvl="1"/>
            <a:r>
              <a:rPr lang="en-US" dirty="0" smtClean="0"/>
              <a:t>suppose the robot has a (calibrated) camera that detects two landmarks (with known location)</a:t>
            </a:r>
          </a:p>
          <a:p>
            <a:pPr lvl="2"/>
            <a:r>
              <a:rPr lang="en-US" dirty="0" smtClean="0"/>
              <a:t>then we can determine the angular separation, or relative bearing,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between the two landmarks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34799"/>
            <a:ext cx="104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unknown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position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31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4191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57500" y="4229100"/>
            <a:ext cx="1600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57600" y="3639235"/>
            <a:ext cx="1981200" cy="1389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7600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do not care about the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the change in the water level that occurred from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21000" y="2057400"/>
          <a:ext cx="3451225" cy="1079500"/>
        </p:xfrm>
        <a:graphic>
          <a:graphicData uri="http://schemas.openxmlformats.org/presentationml/2006/ole">
            <p:oleObj spid="_x0000_s106498" name="Equation" r:id="rId3" imgW="1257120" imgH="39348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p:oleObj spid="_x0000_s106499" name="Equation" r:id="rId4" imgW="68580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want to estimate the rate</a:t>
            </a:r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971800" y="1752600"/>
          <a:ext cx="4186237" cy="1846262"/>
        </p:xfrm>
        <a:graphic>
          <a:graphicData uri="http://schemas.openxmlformats.org/presentationml/2006/ole">
            <p:oleObj spid="_x0000_s104450" name="Equation" r:id="rId3" imgW="1523880" imgH="672840" progId="Equation.3">
              <p:embed/>
            </p:oleObj>
          </a:graphicData>
        </a:graphic>
      </p:graphicFrame>
      <p:graphicFrame>
        <p:nvGraphicFramePr>
          <p:cNvPr id="104451" name="Object 4"/>
          <p:cNvGraphicFramePr>
            <a:graphicFrameLocks noChangeAspect="1"/>
          </p:cNvGraphicFramePr>
          <p:nvPr/>
        </p:nvGraphicFramePr>
        <p:xfrm>
          <a:off x="2971800" y="4343400"/>
          <a:ext cx="2859088" cy="1114425"/>
        </p:xfrm>
        <a:graphic>
          <a:graphicData uri="http://schemas.openxmlformats.org/presentationml/2006/ole">
            <p:oleObj spid="_x0000_s104451" name="Equation" r:id="rId4" imgW="1041120" imgH="4060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4454803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projectile launched from some initial</a:t>
            </a:r>
            <a:br>
              <a:rPr lang="en-US" dirty="0" smtClean="0"/>
            </a:br>
            <a:r>
              <a:rPr lang="en-US" dirty="0" smtClean="0"/>
              <a:t>point with some initial velocity under</a:t>
            </a:r>
            <a:br>
              <a:rPr lang="en-US" dirty="0" smtClean="0"/>
            </a:br>
            <a:r>
              <a:rPr lang="en-US" dirty="0" smtClean="0"/>
              <a:t>the influence of gravity (no drag)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77000" y="26670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972300" y="31623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5146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7"/>
          </p:cNvCxnSpPr>
          <p:nvPr/>
        </p:nvCxnSpPr>
        <p:spPr>
          <a:xfrm flipV="1">
            <a:off x="7140482" y="1828800"/>
            <a:ext cx="555718" cy="7081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5867400" y="1905000"/>
          <a:ext cx="1289050" cy="627062"/>
        </p:xfrm>
        <a:graphic>
          <a:graphicData uri="http://schemas.openxmlformats.org/presentationml/2006/ole">
            <p:oleObj spid="_x0000_s109570" name="Equation" r:id="rId3" imgW="469800" imgH="228600" progId="Equation.3">
              <p:embed/>
            </p:oleObj>
          </a:graphicData>
        </a:graphic>
      </p:graphicFrame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7543800" y="1066800"/>
          <a:ext cx="1219200" cy="661987"/>
        </p:xfrm>
        <a:graphic>
          <a:graphicData uri="http://schemas.openxmlformats.org/presentationml/2006/ole">
            <p:oleObj spid="_x0000_s109571" name="Equation" r:id="rId4" imgW="444240" imgH="241200" progId="Equation.3">
              <p:embed/>
            </p:oleObj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295400" y="2743200"/>
          <a:ext cx="3763963" cy="2647950"/>
        </p:xfrm>
        <a:graphic>
          <a:graphicData uri="http://schemas.openxmlformats.org/presentationml/2006/ole">
            <p:oleObj spid="_x0000_s109572" name="Equation" r:id="rId5" imgW="13716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 the continuous time equations to discrete recurrence relations for some time step 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271712" y="2209800"/>
          <a:ext cx="4600575" cy="2717800"/>
        </p:xfrm>
        <a:graphic>
          <a:graphicData uri="http://schemas.openxmlformats.org/presentationml/2006/ole">
            <p:oleObj spid="_x0000_s110594" name="Equation" r:id="rId3" imgW="1676160" imgH="990360" progId="Equation.3">
              <p:embed/>
            </p:oleObj>
          </a:graphicData>
        </a:graphic>
      </p:graphicFrame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4430712" y="1260142"/>
          <a:ext cx="446088" cy="416258"/>
        </p:xfrm>
        <a:graphic>
          <a:graphicData uri="http://schemas.openxmlformats.org/presentationml/2006/ole">
            <p:oleObj spid="_x0000_s110595" name="Equation" r:id="rId4" imgW="19044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rewrite in matrix form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894556" y="2057400"/>
          <a:ext cx="7354888" cy="3101975"/>
        </p:xfrm>
        <a:graphic>
          <a:graphicData uri="http://schemas.openxmlformats.org/presentationml/2006/ole">
            <p:oleObj spid="_x0000_s111618" name="Equation" r:id="rId3" imgW="2679480" imgH="1130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omnidirectional</a:t>
            </a:r>
            <a:r>
              <a:rPr lang="en-US" dirty="0" smtClean="0"/>
              <a:t> robot is a robot that can move in any direction (constrained in the ground plane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www.youtube.com/watch?v=DPz-ullMOqc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http://www.engadget.com/2011/07/09/curtis-boirums-robotic-car-makes-omnidirectional-dreams-come-tr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are not interested in the orientation of the robot then its state is simply its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787775" y="4038600"/>
          <a:ext cx="1568450" cy="1289050"/>
        </p:xfrm>
        <a:graphic>
          <a:graphicData uri="http://schemas.openxmlformats.org/presentationml/2006/ole">
            <p:oleObj spid="_x0000_s112642" name="Equation" r:id="rId5" imgW="57132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choice of motion control is simply a change in the location of the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noisy control inputs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2986087" y="1828800"/>
          <a:ext cx="3171825" cy="1776412"/>
        </p:xfrm>
        <a:graphic>
          <a:graphicData uri="http://schemas.openxmlformats.org/presentationml/2006/ole">
            <p:oleObj spid="_x0000_s113666" name="Equation" r:id="rId3" imgW="1155600" imgH="647640" progId="Equation.3">
              <p:embed/>
            </p:oleObj>
          </a:graphicData>
        </a:graphic>
      </p:graphicFrame>
      <p:graphicFrame>
        <p:nvGraphicFramePr>
          <p:cNvPr id="113667" name="Object 4"/>
          <p:cNvGraphicFramePr>
            <a:graphicFrameLocks noChangeAspect="1"/>
          </p:cNvGraphicFramePr>
          <p:nvPr/>
        </p:nvGraphicFramePr>
        <p:xfrm>
          <a:off x="2667000" y="4267200"/>
          <a:ext cx="3833813" cy="1776413"/>
        </p:xfrm>
        <a:graphic>
          <a:graphicData uri="http://schemas.openxmlformats.org/presentationml/2006/ole">
            <p:oleObj spid="_x0000_s113667" name="Equation" r:id="rId4" imgW="1396800" imgH="64764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3115</TotalTime>
  <Words>683</Words>
  <Application>Microsoft Office PowerPoint</Application>
  <PresentationFormat>On-screen Show (4:3)</PresentationFormat>
  <Paragraphs>191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Origin</vt:lpstr>
      <vt:lpstr>Equation</vt:lpstr>
      <vt:lpstr>Microsoft Equation 3.0</vt:lpstr>
      <vt:lpstr>Day 21</vt:lpstr>
      <vt:lpstr>Tank of Water</vt:lpstr>
      <vt:lpstr>Tank of Water</vt:lpstr>
      <vt:lpstr>Tank of Water</vt:lpstr>
      <vt:lpstr>Projectile Motion</vt:lpstr>
      <vt:lpstr>Projectile Motion</vt:lpstr>
      <vt:lpstr>Projectile Motion</vt:lpstr>
      <vt:lpstr>Omnidirectional Robot</vt:lpstr>
      <vt:lpstr>Omnidirectional Robot</vt:lpstr>
      <vt:lpstr>Differential Drive</vt:lpstr>
      <vt:lpstr>Differential Drive</vt:lpstr>
      <vt:lpstr>Differential Drive</vt:lpstr>
      <vt:lpstr>Measurement Model</vt:lpstr>
      <vt:lpstr>Landmarks</vt:lpstr>
      <vt:lpstr>Landmarks for Mobile Robots</vt:lpstr>
      <vt:lpstr>Landmarks: RoboSoccer</vt:lpstr>
      <vt:lpstr>Landmarks: Retroreflector</vt:lpstr>
      <vt:lpstr>Landmarks: Active Light</vt:lpstr>
      <vt:lpstr>Trilateration</vt:lpstr>
      <vt:lpstr>Trilateration</vt:lpstr>
      <vt:lpstr>Trilateration</vt:lpstr>
      <vt:lpstr>Trilateration</vt:lpstr>
      <vt:lpstr>Trilateration</vt:lpstr>
      <vt:lpstr>Trilateration</vt:lpstr>
      <vt:lpstr>Triangulation</vt:lpstr>
      <vt:lpstr>Triangulation</vt:lpstr>
      <vt:lpstr>Triangulation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66</cp:revision>
  <dcterms:created xsi:type="dcterms:W3CDTF">2011-01-07T01:27:12Z</dcterms:created>
  <dcterms:modified xsi:type="dcterms:W3CDTF">2012-03-02T19:11:28Z</dcterms:modified>
</cp:coreProperties>
</file>